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</p:sldMasterIdLst>
  <p:notesMasterIdLst>
    <p:notesMasterId r:id="rId10"/>
  </p:notesMasterIdLst>
  <p:handoutMasterIdLst>
    <p:handoutMasterId r:id="rId11"/>
  </p:handoutMasterIdLst>
  <p:sldIdLst>
    <p:sldId id="392" r:id="rId2"/>
    <p:sldId id="393" r:id="rId3"/>
    <p:sldId id="398" r:id="rId4"/>
    <p:sldId id="399" r:id="rId5"/>
    <p:sldId id="397" r:id="rId6"/>
    <p:sldId id="395" r:id="rId7"/>
    <p:sldId id="396" r:id="rId8"/>
    <p:sldId id="394" r:id="rId9"/>
  </p:sldIdLst>
  <p:sldSz cx="9144000" cy="6858000" type="screen4x3"/>
  <p:notesSz cx="68834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1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B2B2B2"/>
    <a:srgbClr val="FF9966"/>
    <a:srgbClr val="F4F3EB"/>
    <a:srgbClr val="F0EEEB"/>
    <a:srgbClr val="00A000"/>
    <a:srgbClr val="A40508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7" autoAdjust="0"/>
    <p:restoredTop sz="95231" autoAdjust="0"/>
  </p:normalViewPr>
  <p:slideViewPr>
    <p:cSldViewPr>
      <p:cViewPr>
        <p:scale>
          <a:sx n="120" d="100"/>
          <a:sy n="120" d="100"/>
        </p:scale>
        <p:origin x="1552" y="-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65536" y="13457817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3552" cy="49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22" tIns="47261" rIns="94522" bIns="47261" numCol="1" anchor="t" anchorCtr="0" compatLnSpc="1">
            <a:prstTxWarp prst="textNoShape">
              <a:avLst/>
            </a:prstTxWarp>
          </a:bodyPr>
          <a:lstStyle>
            <a:lvl1pPr>
              <a:defRPr kumimoji="0" sz="12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9849" y="0"/>
            <a:ext cx="2983551" cy="49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22" tIns="47261" rIns="94522" bIns="47261" numCol="1" anchor="t" anchorCtr="0" compatLnSpc="1">
            <a:prstTxWarp prst="textNoShape">
              <a:avLst/>
            </a:prstTxWarp>
          </a:bodyPr>
          <a:lstStyle>
            <a:lvl1pPr algn="r">
              <a:defRPr kumimoji="0" sz="12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0616"/>
            <a:ext cx="2983552" cy="49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22" tIns="47261" rIns="94522" bIns="47261" numCol="1" anchor="b" anchorCtr="0" compatLnSpc="1">
            <a:prstTxWarp prst="textNoShape">
              <a:avLst/>
            </a:prstTxWarp>
          </a:bodyPr>
          <a:lstStyle>
            <a:lvl1pPr>
              <a:defRPr kumimoji="0" sz="1200" smtClean="0">
                <a:latin typeface="Tahoma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9849" y="9410616"/>
            <a:ext cx="2983551" cy="49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22" tIns="47261" rIns="94522" bIns="47261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>
                <a:latin typeface="Tahoma" pitchFamily="34" charset="0"/>
              </a:defRPr>
            </a:lvl1pPr>
          </a:lstStyle>
          <a:p>
            <a:pPr>
              <a:defRPr/>
            </a:pPr>
            <a:fld id="{8A99FF4E-27F3-4D67-AB44-0EFA68F6B72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61646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3552" cy="49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22" tIns="47261" rIns="94522" bIns="47261" numCol="1" anchor="t" anchorCtr="0" compatLnSpc="1">
            <a:prstTxWarp prst="textNoShape">
              <a:avLst/>
            </a:prstTxWarp>
          </a:bodyPr>
          <a:lstStyle>
            <a:lvl1pPr>
              <a:defRPr kumimoji="0" sz="1200" smtClean="0">
                <a:latin typeface="Lucida Sans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9849" y="0"/>
            <a:ext cx="2983551" cy="49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22" tIns="47261" rIns="94522" bIns="47261" numCol="1" anchor="t" anchorCtr="0" compatLnSpc="1">
            <a:prstTxWarp prst="textNoShape">
              <a:avLst/>
            </a:prstTxWarp>
          </a:bodyPr>
          <a:lstStyle>
            <a:lvl1pPr algn="r">
              <a:defRPr kumimoji="0" sz="1200" smtClean="0">
                <a:latin typeface="Lucida Sans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520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894" y="4706145"/>
            <a:ext cx="5047614" cy="4456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22" tIns="47261" rIns="94522" bIns="472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616"/>
            <a:ext cx="2983552" cy="49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22" tIns="47261" rIns="94522" bIns="47261" numCol="1" anchor="b" anchorCtr="0" compatLnSpc="1">
            <a:prstTxWarp prst="textNoShape">
              <a:avLst/>
            </a:prstTxWarp>
          </a:bodyPr>
          <a:lstStyle>
            <a:lvl1pPr>
              <a:defRPr kumimoji="0" sz="1200" smtClean="0">
                <a:latin typeface="Lucida Sans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9849" y="9410616"/>
            <a:ext cx="2983551" cy="49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522" tIns="47261" rIns="94522" bIns="47261" numCol="1" anchor="b" anchorCtr="0" compatLnSpc="1">
            <a:prstTxWarp prst="textNoShape">
              <a:avLst/>
            </a:prstTxWarp>
          </a:bodyPr>
          <a:lstStyle>
            <a:lvl1pPr algn="r">
              <a:defRPr kumimoji="0" sz="1200" smtClean="0">
                <a:latin typeface="Lucida Sans" pitchFamily="34" charset="0"/>
              </a:defRPr>
            </a:lvl1pPr>
          </a:lstStyle>
          <a:p>
            <a:pPr>
              <a:defRPr/>
            </a:pPr>
            <a:fld id="{A2422F8C-2CCD-446F-95AC-F0D4397D21E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17342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422F8C-2CCD-446F-95AC-F0D4397D21E2}" type="slidenum">
              <a:rPr lang="zh-TW" altLang="en-US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09032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81000" y="990600"/>
            <a:ext cx="76200" cy="5105400"/>
          </a:xfrm>
          <a:prstGeom prst="rect">
            <a:avLst/>
          </a:prstGeom>
          <a:solidFill>
            <a:schemeClr val="bg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0" lang="zh-TW" altLang="en-US" sz="2400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381000" y="304800"/>
            <a:ext cx="8391525" cy="5791200"/>
            <a:chOff x="240" y="192"/>
            <a:chExt cx="5286" cy="3648"/>
          </a:xfrm>
        </p:grpSpPr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 flipV="1">
              <a:off x="5236" y="192"/>
              <a:ext cx="288" cy="2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>
                <a:defRPr/>
              </a:pPr>
              <a:endParaRPr kumimoji="0" lang="zh-TW" altLang="en-US" sz="2400"/>
            </a:p>
          </p:txBody>
        </p:sp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 flipV="1">
              <a:off x="240" y="192"/>
              <a:ext cx="5004" cy="288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0" lang="zh-TW" altLang="en-US" sz="2400"/>
            </a:p>
          </p:txBody>
        </p:sp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 flipV="1">
              <a:off x="240" y="480"/>
              <a:ext cx="500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>
                <a:defRPr/>
              </a:pPr>
              <a:endParaRPr kumimoji="0" lang="zh-TW" altLang="en-US" sz="2400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 flipV="1">
              <a:off x="5242" y="480"/>
              <a:ext cx="282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0" lang="zh-TW" altLang="en-US" sz="2400"/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 flipH="1">
              <a:off x="480" y="2256"/>
              <a:ext cx="48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240" y="192"/>
              <a:ext cx="5286" cy="36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0" lang="zh-TW" altLang="en-US" sz="2400"/>
            </a:p>
          </p:txBody>
        </p:sp>
      </p:grpSp>
      <p:sp>
        <p:nvSpPr>
          <p:cNvPr id="13639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1371600"/>
            <a:ext cx="7696200" cy="2057400"/>
          </a:xfrm>
        </p:spPr>
        <p:txBody>
          <a:bodyPr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3639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b="1" smtClean="0"/>
            </a:lvl1pPr>
          </a:lstStyle>
          <a:p>
            <a:pPr>
              <a:defRPr/>
            </a:pPr>
            <a:fld id="{CD0EDAFF-4EE0-4889-88B7-AD925C3E01A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B2EC2-D32B-418F-96FA-ECBE488F827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57400" cy="5597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597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C46CF-9E7F-4E8D-A179-9E56189E397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8229600" cy="20748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4056063"/>
            <a:ext cx="8229600" cy="207486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0913C7-3397-4993-97E9-64348A7AC4B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981A7-23DD-46F1-8CCB-38B73DEBD18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4513D9-E425-42F5-8D72-54C3A3067B2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302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302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129F2-5056-40FC-867F-89022B8FD37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D6702-D402-4668-A8CA-709434AAD5F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F87B2-F1AC-4659-AB93-F052492F9CD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4606EB-BBA5-4702-8C28-F7A551EE95B3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CDDA41-7349-478F-A099-84CFEA2471E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5947A1-006E-4F6C-B23D-3E15692A61C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3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3629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 smtClean="0">
                <a:latin typeface="+mn-lt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629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 smtClean="0">
                <a:latin typeface="+mn-lt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629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 smtClean="0">
                <a:latin typeface="+mn-lt"/>
              </a:defRPr>
            </a:lvl1pPr>
          </a:lstStyle>
          <a:p>
            <a:pPr>
              <a:defRPr/>
            </a:pPr>
            <a:fld id="{E385CC42-89FB-4CAB-85B2-B90071FCB06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2055" name="Group 7"/>
          <p:cNvGrpSpPr>
            <a:grpSpLocks/>
          </p:cNvGrpSpPr>
          <p:nvPr/>
        </p:nvGrpSpPr>
        <p:grpSpPr bwMode="auto">
          <a:xfrm>
            <a:off x="279400" y="152400"/>
            <a:ext cx="8686800" cy="1600200"/>
            <a:chOff x="176" y="96"/>
            <a:chExt cx="5472" cy="1008"/>
          </a:xfrm>
        </p:grpSpPr>
        <p:sp>
          <p:nvSpPr>
            <p:cNvPr id="1362952" name="Line 8"/>
            <p:cNvSpPr>
              <a:spLocks noChangeShapeType="1"/>
            </p:cNvSpPr>
            <p:nvPr/>
          </p:nvSpPr>
          <p:spPr bwMode="auto">
            <a:xfrm flipH="1">
              <a:off x="288" y="1104"/>
              <a:ext cx="52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362953" name="Rectangle 9"/>
            <p:cNvSpPr>
              <a:spLocks noChangeArrowheads="1"/>
            </p:cNvSpPr>
            <p:nvPr/>
          </p:nvSpPr>
          <p:spPr bwMode="auto">
            <a:xfrm>
              <a:off x="5504" y="96"/>
              <a:ext cx="144" cy="144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0" lang="zh-TW" altLang="en-US" sz="2400"/>
            </a:p>
          </p:txBody>
        </p:sp>
        <p:sp>
          <p:nvSpPr>
            <p:cNvPr id="1362954" name="Rectangle 10"/>
            <p:cNvSpPr>
              <a:spLocks noChangeArrowheads="1"/>
            </p:cNvSpPr>
            <p:nvPr/>
          </p:nvSpPr>
          <p:spPr bwMode="auto">
            <a:xfrm>
              <a:off x="176" y="96"/>
              <a:ext cx="5326" cy="144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0" lang="zh-TW" altLang="en-US" sz="2400"/>
            </a:p>
          </p:txBody>
        </p:sp>
        <p:sp>
          <p:nvSpPr>
            <p:cNvPr id="1362955" name="Rectangle 11"/>
            <p:cNvSpPr>
              <a:spLocks noChangeArrowheads="1"/>
            </p:cNvSpPr>
            <p:nvPr/>
          </p:nvSpPr>
          <p:spPr bwMode="auto">
            <a:xfrm>
              <a:off x="176" y="240"/>
              <a:ext cx="5326" cy="8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0" lang="zh-TW" altLang="en-US" sz="2400"/>
            </a:p>
          </p:txBody>
        </p:sp>
        <p:sp>
          <p:nvSpPr>
            <p:cNvPr id="1362956" name="Rectangle 12"/>
            <p:cNvSpPr>
              <a:spLocks noChangeArrowheads="1"/>
            </p:cNvSpPr>
            <p:nvPr/>
          </p:nvSpPr>
          <p:spPr bwMode="auto">
            <a:xfrm>
              <a:off x="5504" y="241"/>
              <a:ext cx="144" cy="8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0" lang="zh-TW" altLang="en-US" sz="24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o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2pPr>
      <a:lvl3pPr marL="1377950" indent="-468313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o"/>
        <a:defRPr kumimoji="1" sz="2000">
          <a:solidFill>
            <a:schemeClr val="tx1"/>
          </a:solidFill>
          <a:latin typeface="+mn-lt"/>
          <a:ea typeface="+mn-ea"/>
        </a:defRPr>
      </a:lvl3pPr>
      <a:lvl4pPr marL="1827213" indent="-4381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297113" indent="-4683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kumimoji="1" sz="2000">
          <a:solidFill>
            <a:schemeClr val="tx1"/>
          </a:solidFill>
          <a:latin typeface="+mn-lt"/>
          <a:ea typeface="+mn-ea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kumimoji="1" sz="2000">
          <a:solidFill>
            <a:schemeClr val="tx1"/>
          </a:solidFill>
          <a:latin typeface="+mn-lt"/>
          <a:ea typeface="+mn-ea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kumimoji="1" sz="2000">
          <a:solidFill>
            <a:schemeClr val="tx1"/>
          </a:solidFill>
          <a:latin typeface="+mn-lt"/>
          <a:ea typeface="+mn-ea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kumimoji="1" sz="2000">
          <a:solidFill>
            <a:schemeClr val="tx1"/>
          </a:solidFill>
          <a:latin typeface="+mn-lt"/>
          <a:ea typeface="+mn-ea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o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eiba.ntu.edu.tw/course/88ca22/content/training.tx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t/001ab107135541378752ca9215000af0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CBA032-F10E-4F56-B48B-1F5F9E9FA1C1}" type="slidenum">
              <a:rPr lang="zh-TW" altLang="en-US"/>
              <a:pPr>
                <a:defRPr/>
              </a:pPr>
              <a:t>1</a:t>
            </a:fld>
            <a:endParaRPr lang="en-US" altLang="zh-TW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/>
              <a:t>Programming Assignment 3 (1/3)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000" b="1" dirty="0">
                <a:solidFill>
                  <a:srgbClr val="FF0000"/>
                </a:solidFill>
              </a:rPr>
              <a:t>Multinomial NB Classifier</a:t>
            </a:r>
            <a:r>
              <a:rPr lang="en-US" altLang="zh-TW" sz="2000" dirty="0"/>
              <a:t>:</a:t>
            </a:r>
            <a:endParaRPr lang="en-US" altLang="zh-TW" sz="900" dirty="0"/>
          </a:p>
          <a:p>
            <a:pPr lvl="1">
              <a:lnSpc>
                <a:spcPct val="90000"/>
              </a:lnSpc>
            </a:pPr>
            <a:r>
              <a:rPr lang="en-US" altLang="zh-TW" sz="1800" dirty="0"/>
              <a:t>Text collection:</a:t>
            </a:r>
          </a:p>
          <a:p>
            <a:pPr lvl="2">
              <a:lnSpc>
                <a:spcPct val="90000"/>
              </a:lnSpc>
            </a:pPr>
            <a:r>
              <a:rPr lang="en-US" altLang="zh-TW" sz="1600" dirty="0"/>
              <a:t>The 1095 news documents.</a:t>
            </a:r>
          </a:p>
          <a:p>
            <a:pPr lvl="2">
              <a:lnSpc>
                <a:spcPct val="90000"/>
              </a:lnSpc>
            </a:pPr>
            <a:endParaRPr lang="en-US" altLang="zh-TW" sz="700" dirty="0"/>
          </a:p>
          <a:p>
            <a:pPr lvl="2">
              <a:lnSpc>
                <a:spcPct val="90000"/>
              </a:lnSpc>
            </a:pPr>
            <a:r>
              <a:rPr lang="en-US" altLang="zh-TW" sz="1600" dirty="0"/>
              <a:t>13 classes </a:t>
            </a:r>
            <a:r>
              <a:rPr lang="en-US" altLang="zh-TW" sz="1200" dirty="0"/>
              <a:t>(id 1~13)</a:t>
            </a:r>
            <a:r>
              <a:rPr lang="en-US" altLang="zh-TW" sz="1600" dirty="0"/>
              <a:t>, each class has 15 training documents.</a:t>
            </a:r>
          </a:p>
          <a:p>
            <a:pPr lvl="3">
              <a:lnSpc>
                <a:spcPct val="90000"/>
              </a:lnSpc>
            </a:pPr>
            <a:r>
              <a:rPr lang="en-US" altLang="zh-TW" sz="1600" dirty="0">
                <a:hlinkClick r:id="rId3"/>
              </a:rPr>
              <a:t>https://ceiba.ntu.edu.tw/course/88ca22/content/training.txt</a:t>
            </a:r>
            <a:r>
              <a:rPr lang="en-US" altLang="zh-TW" sz="1600" dirty="0"/>
              <a:t>   </a:t>
            </a:r>
          </a:p>
          <a:p>
            <a:pPr lvl="2">
              <a:lnSpc>
                <a:spcPct val="90000"/>
              </a:lnSpc>
            </a:pPr>
            <a:endParaRPr lang="en-US" altLang="zh-TW" sz="1600" dirty="0"/>
          </a:p>
          <a:p>
            <a:pPr lvl="2">
              <a:lnSpc>
                <a:spcPct val="90000"/>
              </a:lnSpc>
            </a:pPr>
            <a:endParaRPr lang="en-US" altLang="zh-TW" sz="1600" dirty="0"/>
          </a:p>
          <a:p>
            <a:pPr lvl="2">
              <a:lnSpc>
                <a:spcPct val="90000"/>
              </a:lnSpc>
            </a:pPr>
            <a:endParaRPr lang="en-US" altLang="zh-TW" sz="1600" dirty="0"/>
          </a:p>
          <a:p>
            <a:pPr lvl="2">
              <a:lnSpc>
                <a:spcPct val="90000"/>
              </a:lnSpc>
            </a:pPr>
            <a:endParaRPr lang="en-US" altLang="zh-TW" sz="1600" dirty="0"/>
          </a:p>
          <a:p>
            <a:pPr lvl="2">
              <a:lnSpc>
                <a:spcPct val="90000"/>
              </a:lnSpc>
            </a:pPr>
            <a:endParaRPr lang="en-US" altLang="zh-TW" sz="1600" dirty="0"/>
          </a:p>
          <a:p>
            <a:pPr lvl="2">
              <a:lnSpc>
                <a:spcPct val="90000"/>
              </a:lnSpc>
            </a:pPr>
            <a:endParaRPr lang="en-US" altLang="zh-TW" sz="1600" dirty="0"/>
          </a:p>
          <a:p>
            <a:pPr lvl="2">
              <a:lnSpc>
                <a:spcPct val="90000"/>
              </a:lnSpc>
            </a:pPr>
            <a:endParaRPr lang="en-US" altLang="zh-TW" sz="1600" dirty="0"/>
          </a:p>
          <a:p>
            <a:pPr lvl="2">
              <a:lnSpc>
                <a:spcPct val="90000"/>
              </a:lnSpc>
            </a:pPr>
            <a:endParaRPr lang="en-US" altLang="zh-TW" sz="700" dirty="0"/>
          </a:p>
          <a:p>
            <a:pPr lvl="2">
              <a:lnSpc>
                <a:spcPct val="90000"/>
              </a:lnSpc>
            </a:pPr>
            <a:r>
              <a:rPr lang="en-US" altLang="zh-TW" sz="1600" dirty="0"/>
              <a:t>The remaining documents are for testing.</a:t>
            </a:r>
          </a:p>
          <a:p>
            <a:pPr lvl="3">
              <a:lnSpc>
                <a:spcPct val="90000"/>
              </a:lnSpc>
            </a:pPr>
            <a:r>
              <a:rPr lang="en-US" altLang="zh-TW" sz="1600" dirty="0"/>
              <a:t>Send your result to </a:t>
            </a:r>
            <a:r>
              <a:rPr lang="en-US" altLang="zh-TW" sz="1600" dirty="0" err="1"/>
              <a:t>Kaggle</a:t>
            </a:r>
            <a:r>
              <a:rPr lang="en-US" altLang="zh-TW" sz="1600" dirty="0"/>
              <a:t>.</a:t>
            </a:r>
          </a:p>
          <a:p>
            <a:pPr lvl="3">
              <a:lnSpc>
                <a:spcPct val="90000"/>
              </a:lnSpc>
            </a:pPr>
            <a:r>
              <a:rPr lang="en-US" altLang="zh-TW" sz="1600" dirty="0"/>
              <a:t>See </a:t>
            </a:r>
            <a:r>
              <a:rPr lang="en-US" altLang="zh-TW" sz="1600" dirty="0" err="1"/>
              <a:t>kaggle</a:t>
            </a:r>
            <a:r>
              <a:rPr lang="zh-TW" altLang="en-US" sz="1600" dirty="0"/>
              <a:t>教學詳細版</a:t>
            </a:r>
            <a:r>
              <a:rPr lang="en-US" altLang="zh-TW" sz="1600" dirty="0"/>
              <a:t>.pdf for the detail of the output format</a:t>
            </a:r>
          </a:p>
          <a:p>
            <a:pPr lvl="3">
              <a:lnSpc>
                <a:spcPct val="90000"/>
              </a:lnSpc>
            </a:pPr>
            <a:endParaRPr lang="en-US" altLang="zh-TW" sz="1600" dirty="0"/>
          </a:p>
        </p:txBody>
      </p:sp>
      <p:sp>
        <p:nvSpPr>
          <p:cNvPr id="17" name="AutoShape 4"/>
          <p:cNvSpPr>
            <a:spLocks noChangeArrowheads="1"/>
          </p:cNvSpPr>
          <p:nvPr/>
        </p:nvSpPr>
        <p:spPr bwMode="auto">
          <a:xfrm>
            <a:off x="1981200" y="3453302"/>
            <a:ext cx="2514600" cy="1574800"/>
          </a:xfrm>
          <a:prstGeom prst="foldedCorner">
            <a:avLst>
              <a:gd name="adj" fmla="val 1250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TW" altLang="en-US"/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062162" y="3493218"/>
            <a:ext cx="2337499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/>
            <a:r>
              <a:rPr lang="en-US" altLang="zh-TW" sz="1600" dirty="0" err="1">
                <a:solidFill>
                  <a:srgbClr val="969696"/>
                </a:solidFill>
              </a:rPr>
              <a:t>class_id</a:t>
            </a:r>
            <a:r>
              <a:rPr lang="en-US" altLang="zh-TW" sz="1600" dirty="0">
                <a:solidFill>
                  <a:srgbClr val="969696"/>
                </a:solidFill>
              </a:rPr>
              <a:t>   training doc ids</a:t>
            </a:r>
          </a:p>
          <a:p>
            <a:pPr marL="457200" indent="-457200">
              <a:buFontTx/>
              <a:buAutoNum type="arabicPlain"/>
            </a:pPr>
            <a:r>
              <a:rPr lang="en-US" altLang="zh-TW" sz="1600" dirty="0"/>
              <a:t>     11 19 29 113 …</a:t>
            </a:r>
          </a:p>
          <a:p>
            <a:pPr marL="457200" indent="-457200">
              <a:buFontTx/>
              <a:buAutoNum type="arabicPlain"/>
            </a:pPr>
            <a:r>
              <a:rPr lang="en-US" altLang="zh-TW" sz="1600" dirty="0"/>
              <a:t>     1 2 3 4 …</a:t>
            </a:r>
          </a:p>
          <a:p>
            <a:pPr marL="457200" indent="-457200"/>
            <a:r>
              <a:rPr lang="en-US" altLang="zh-TW" sz="1600" dirty="0">
                <a:latin typeface="Arial"/>
              </a:rPr>
              <a:t>…</a:t>
            </a:r>
          </a:p>
          <a:p>
            <a:pPr marL="457200" indent="-457200"/>
            <a:r>
              <a:rPr lang="en-US" altLang="zh-TW" sz="1600" dirty="0">
                <a:latin typeface="Arial"/>
              </a:rPr>
              <a:t>13	     485 520 523 …</a:t>
            </a:r>
            <a:endParaRPr lang="en-US" altLang="zh-TW" sz="1600" dirty="0"/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2577418" y="4995446"/>
            <a:ext cx="10951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1600" dirty="0"/>
              <a:t>training.txt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307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307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07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Programming Assignment 3 (2/3)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0537" indent="-457200">
              <a:lnSpc>
                <a:spcPct val="90000"/>
              </a:lnSpc>
            </a:pPr>
            <a:r>
              <a:rPr lang="en-US" altLang="zh-TW" sz="2400" dirty="0"/>
              <a:t>Note:</a:t>
            </a:r>
          </a:p>
          <a:p>
            <a:pPr marL="928687" lvl="1" indent="-457200">
              <a:lnSpc>
                <a:spcPct val="90000"/>
              </a:lnSpc>
            </a:pPr>
            <a:r>
              <a:rPr lang="en-US" altLang="zh-TW" sz="2000" dirty="0"/>
              <a:t>For each class, you have to calculate </a:t>
            </a:r>
            <a:r>
              <a:rPr lang="en-US" altLang="zh-TW" sz="2000" i="1" dirty="0"/>
              <a:t>M</a:t>
            </a:r>
            <a:r>
              <a:rPr lang="en-US" altLang="zh-TW" sz="2000" dirty="0"/>
              <a:t> </a:t>
            </a:r>
            <a:r>
              <a:rPr lang="en-US" altLang="zh-TW" sz="2000" i="1" dirty="0"/>
              <a:t>P</a:t>
            </a:r>
            <a:r>
              <a:rPr lang="en-US" altLang="zh-TW" sz="2000" dirty="0"/>
              <a:t>(</a:t>
            </a:r>
            <a:r>
              <a:rPr lang="en-US" altLang="zh-TW" sz="2000" i="1" dirty="0"/>
              <a:t>X</a:t>
            </a:r>
            <a:r>
              <a:rPr lang="en-US" altLang="zh-TW" sz="2000" dirty="0"/>
              <a:t>=</a:t>
            </a:r>
            <a:r>
              <a:rPr lang="en-US" altLang="zh-TW" sz="2000" i="1" dirty="0" err="1"/>
              <a:t>t</a:t>
            </a:r>
            <a:r>
              <a:rPr lang="en-US" altLang="zh-TW" sz="2000" dirty="0" err="1"/>
              <a:t>|</a:t>
            </a:r>
            <a:r>
              <a:rPr lang="en-US" altLang="zh-TW" sz="2000" i="1" dirty="0" err="1"/>
              <a:t>c</a:t>
            </a:r>
            <a:r>
              <a:rPr lang="en-US" altLang="zh-TW" sz="2000" dirty="0"/>
              <a:t>) parameters.</a:t>
            </a:r>
          </a:p>
          <a:p>
            <a:pPr marL="1398587" lvl="2" indent="-457200">
              <a:lnSpc>
                <a:spcPct val="90000"/>
              </a:lnSpc>
            </a:pPr>
            <a:r>
              <a:rPr lang="en-US" altLang="zh-TW" sz="1600" i="1" dirty="0"/>
              <a:t>M</a:t>
            </a:r>
            <a:r>
              <a:rPr lang="en-US" altLang="zh-TW" sz="1600" dirty="0"/>
              <a:t> is the size of your vocabulary.</a:t>
            </a:r>
          </a:p>
          <a:p>
            <a:pPr marL="928687" lvl="1" indent="-457200">
              <a:lnSpc>
                <a:spcPct val="90000"/>
              </a:lnSpc>
            </a:pPr>
            <a:r>
              <a:rPr lang="en-US" altLang="zh-TW" sz="2000" dirty="0"/>
              <a:t>Then, the total number of parameters in your system will be |</a:t>
            </a:r>
            <a:r>
              <a:rPr lang="en-US" altLang="zh-TW" sz="2000" i="1" dirty="0"/>
              <a:t>C</a:t>
            </a:r>
            <a:r>
              <a:rPr lang="en-US" altLang="zh-TW" sz="2000" dirty="0"/>
              <a:t>|*</a:t>
            </a:r>
            <a:r>
              <a:rPr lang="en-US" altLang="zh-TW" sz="2000" i="1" dirty="0"/>
              <a:t>M</a:t>
            </a:r>
            <a:r>
              <a:rPr lang="en-US" altLang="zh-TW" sz="2000" dirty="0"/>
              <a:t> </a:t>
            </a:r>
            <a:r>
              <a:rPr lang="en-US" altLang="zh-TW" sz="2000" dirty="0">
                <a:sym typeface="Wingdings" pitchFamily="2" charset="2"/>
              </a:rPr>
              <a:t> can be a huge number.</a:t>
            </a:r>
            <a:r>
              <a:rPr lang="zh-TW" altLang="en-US" sz="2000" dirty="0">
                <a:sym typeface="Wingdings" pitchFamily="2" charset="2"/>
              </a:rPr>
              <a:t> </a:t>
            </a:r>
            <a:endParaRPr lang="en-US" altLang="zh-TW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marL="928687" lvl="1" indent="-457200">
              <a:lnSpc>
                <a:spcPct val="90000"/>
              </a:lnSpc>
            </a:pPr>
            <a:endParaRPr lang="en-US" altLang="zh-TW" sz="1000" dirty="0"/>
          </a:p>
          <a:p>
            <a:pPr marL="928687" lvl="1" indent="-457200">
              <a:lnSpc>
                <a:spcPct val="90000"/>
              </a:lnSpc>
            </a:pPr>
            <a:r>
              <a:rPr lang="en-US" altLang="zh-TW" sz="2000" dirty="0"/>
              <a:t>We know that many terms in the vocabulary are not indicative.</a:t>
            </a:r>
          </a:p>
          <a:p>
            <a:pPr marL="928687" lvl="1" indent="-457200">
              <a:lnSpc>
                <a:spcPct val="90000"/>
              </a:lnSpc>
            </a:pPr>
            <a:endParaRPr lang="en-US" altLang="zh-TW" sz="1000" dirty="0"/>
          </a:p>
          <a:p>
            <a:pPr marL="928687" lvl="1" indent="-457200">
              <a:lnSpc>
                <a:spcPct val="90000"/>
              </a:lnSpc>
            </a:pPr>
            <a:r>
              <a:rPr lang="en-US" altLang="zh-TW" sz="2000" b="1" dirty="0"/>
              <a:t>Employ at least one feature selection method </a:t>
            </a:r>
            <a:r>
              <a:rPr lang="en-US" altLang="zh-TW" sz="2000" dirty="0"/>
              <a:t>and use only </a:t>
            </a:r>
            <a:r>
              <a:rPr lang="en-US" altLang="zh-TW" sz="2000" b="1" u="sng" dirty="0"/>
              <a:t>500 terms</a:t>
            </a:r>
            <a:r>
              <a:rPr lang="en-US" altLang="zh-TW" sz="2000" dirty="0"/>
              <a:t> in your classification.</a:t>
            </a:r>
          </a:p>
          <a:p>
            <a:pPr marL="1398587" lvl="2" indent="-457200">
              <a:lnSpc>
                <a:spcPct val="90000"/>
              </a:lnSpc>
            </a:pPr>
            <a:r>
              <a:rPr lang="el-GR" altLang="zh-TW" sz="1600" i="1" dirty="0"/>
              <a:t>Χ</a:t>
            </a:r>
            <a:r>
              <a:rPr lang="en-US" altLang="zh-TW" sz="1600" baseline="30000" dirty="0"/>
              <a:t>2</a:t>
            </a:r>
            <a:r>
              <a:rPr lang="en-US" altLang="zh-TW" sz="1600" dirty="0"/>
              <a:t> test.</a:t>
            </a:r>
          </a:p>
          <a:p>
            <a:pPr marL="1398587" lvl="2" indent="-457200">
              <a:lnSpc>
                <a:spcPct val="90000"/>
              </a:lnSpc>
            </a:pPr>
            <a:r>
              <a:rPr lang="en-US" altLang="zh-TW" sz="1600" dirty="0"/>
              <a:t>Likelihood ratio.</a:t>
            </a:r>
          </a:p>
          <a:p>
            <a:pPr marL="1398587" lvl="2" indent="-457200">
              <a:lnSpc>
                <a:spcPct val="90000"/>
              </a:lnSpc>
            </a:pPr>
            <a:r>
              <a:rPr lang="en-US" altLang="zh-TW" sz="1600" dirty="0" err="1"/>
              <a:t>Pointwise</a:t>
            </a:r>
            <a:r>
              <a:rPr lang="en-US" altLang="zh-TW" sz="1600" dirty="0"/>
              <a:t>/expected MI. </a:t>
            </a:r>
          </a:p>
          <a:p>
            <a:pPr marL="1398587" lvl="2" indent="-457200">
              <a:lnSpc>
                <a:spcPct val="90000"/>
              </a:lnSpc>
            </a:pPr>
            <a:r>
              <a:rPr lang="en-US" altLang="zh-TW" sz="1600" dirty="0"/>
              <a:t>Frequency-based methods.</a:t>
            </a:r>
          </a:p>
          <a:p>
            <a:pPr marL="1398587" lvl="2" indent="-457200">
              <a:lnSpc>
                <a:spcPct val="90000"/>
              </a:lnSpc>
            </a:pPr>
            <a:endParaRPr lang="en-US" altLang="zh-TW" sz="1000" dirty="0"/>
          </a:p>
          <a:p>
            <a:pPr marL="928687" lvl="1" indent="-457200">
              <a:lnSpc>
                <a:spcPct val="90000"/>
              </a:lnSpc>
            </a:pPr>
            <a:r>
              <a:rPr lang="en-US" altLang="zh-TW" dirty="0"/>
              <a:t>When classify a testing document, terms not in the selected vocabulary are ignored.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4981A7-23DD-46F1-8CCB-38B73DEBD189}" type="slidenum">
              <a:rPr lang="zh-TW" altLang="en-US" smtClean="0"/>
              <a:pPr>
                <a:defRPr/>
              </a:pPr>
              <a:t>2</a:t>
            </a:fld>
            <a:endParaRPr lang="en-US" altLang="zh-TW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79C2853-DF05-7C42-B22D-A2999F56F279}"/>
              </a:ext>
            </a:extLst>
          </p:cNvPr>
          <p:cNvSpPr txBox="1"/>
          <p:nvPr/>
        </p:nvSpPr>
        <p:spPr>
          <a:xfrm>
            <a:off x="7372662" y="33528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指示性</a:t>
            </a:r>
            <a:endParaRPr kumimoji="1" lang="zh-TW" altLang="en-US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347DF6-6662-904C-9232-543CB64C5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D79F68-95F4-224D-B98A-A374B7F1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4981A7-23DD-46F1-8CCB-38B73DEBD189}" type="slidenum">
              <a:rPr lang="zh-TW" altLang="en-US" smtClean="0"/>
              <a:pPr>
                <a:defRPr/>
              </a:pPr>
              <a:t>3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352FE9-FA37-F442-95C0-BA9D17DD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182"/>
            <a:ext cx="9144000" cy="337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6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1F05AB-933B-5849-ADFB-50876B75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E1F6EA-C41B-6D4B-B6A3-61B392BC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4981A7-23DD-46F1-8CCB-38B73DEBD189}" type="slidenum">
              <a:rPr lang="zh-TW" altLang="en-US" smtClean="0"/>
              <a:pPr>
                <a:defRPr/>
              </a:pPr>
              <a:t>4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766779-C14C-CB47-B835-1C66E6995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261"/>
            <a:ext cx="9144000" cy="44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22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8E5050-3D92-9642-82C6-DFA5DE77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4981A7-23DD-46F1-8CCB-38B73DEBD189}" type="slidenum">
              <a:rPr lang="zh-TW" altLang="en-US" smtClean="0"/>
              <a:pPr>
                <a:defRPr/>
              </a:pPr>
              <a:t>5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BB9700-9406-3649-8F98-1EE6A998F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2" y="2100837"/>
            <a:ext cx="9006983" cy="339856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41375E5-9510-7F49-B13C-0E4D18D846E5}"/>
              </a:ext>
            </a:extLst>
          </p:cNvPr>
          <p:cNvSpPr txBox="1"/>
          <p:nvPr/>
        </p:nvSpPr>
        <p:spPr>
          <a:xfrm>
            <a:off x="3101789" y="4300151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+mj-lt"/>
              </a:rPr>
              <a:t>13x15=195</a:t>
            </a:r>
            <a:endParaRPr kumimoji="1" lang="zh-TW" altLang="en-US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5E03F4F-7102-0E4A-AC25-1E15C8FE8185}"/>
              </a:ext>
            </a:extLst>
          </p:cNvPr>
          <p:cNvSpPr txBox="1"/>
          <p:nvPr/>
        </p:nvSpPr>
        <p:spPr>
          <a:xfrm>
            <a:off x="3581400" y="3289372"/>
            <a:ext cx="423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+mj-lt"/>
              </a:rPr>
              <a:t>15</a:t>
            </a:r>
            <a:endParaRPr kumimoji="1" lang="zh-TW" altLang="en-US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B90A708-699E-C442-AEDD-231B73F69260}"/>
              </a:ext>
            </a:extLst>
          </p:cNvPr>
          <p:cNvSpPr txBox="1"/>
          <p:nvPr/>
        </p:nvSpPr>
        <p:spPr>
          <a:xfrm>
            <a:off x="7061948" y="3870347"/>
            <a:ext cx="423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+mj-lt"/>
              </a:rPr>
              <a:t> </a:t>
            </a:r>
            <a:endParaRPr kumimoji="1" lang="zh-TW" altLang="en-US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6370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57AC01-6134-464B-9DF7-7509A399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4981A7-23DD-46F1-8CCB-38B73DEBD189}" type="slidenum">
              <a:rPr lang="zh-TW" altLang="en-US" smtClean="0"/>
              <a:pPr>
                <a:defRPr/>
              </a:pPr>
              <a:t>6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5EC9F0-12CA-5442-8177-BC28764A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20591" cy="51816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774D20D-87AF-B64F-8432-B6419E420014}"/>
              </a:ext>
            </a:extLst>
          </p:cNvPr>
          <p:cNvSpPr txBox="1"/>
          <p:nvPr/>
        </p:nvSpPr>
        <p:spPr>
          <a:xfrm>
            <a:off x="4267200" y="17526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13*Top 50 = 650</a:t>
            </a:r>
            <a:r>
              <a:rPr lang="zh-TW" altLang="en-US" dirty="0"/>
              <a:t>個字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70A3D5E-0598-9F42-945D-0AE86AFE7DE2}"/>
              </a:ext>
            </a:extLst>
          </p:cNvPr>
          <p:cNvSpPr txBox="1"/>
          <p:nvPr/>
        </p:nvSpPr>
        <p:spPr>
          <a:xfrm>
            <a:off x="3276600" y="198120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195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934C04E-B389-704B-B215-72713A5D97F7}"/>
              </a:ext>
            </a:extLst>
          </p:cNvPr>
          <p:cNvSpPr txBox="1"/>
          <p:nvPr/>
        </p:nvSpPr>
        <p:spPr>
          <a:xfrm>
            <a:off x="5181600" y="2895600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15</a:t>
            </a:r>
            <a:endParaRPr kumimoji="1" lang="zh-TW" altLang="en-US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19A327B-C26B-1848-A79D-3421F858A352}"/>
              </a:ext>
            </a:extLst>
          </p:cNvPr>
          <p:cNvCxnSpPr/>
          <p:nvPr/>
        </p:nvCxnSpPr>
        <p:spPr bwMode="auto">
          <a:xfrm>
            <a:off x="7010400" y="4419600"/>
            <a:ext cx="1295400" cy="0"/>
          </a:xfrm>
          <a:prstGeom prst="line">
            <a:avLst/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4E98385-760E-6441-8127-870CA82E382D}"/>
              </a:ext>
            </a:extLst>
          </p:cNvPr>
          <p:cNvCxnSpPr/>
          <p:nvPr/>
        </p:nvCxnSpPr>
        <p:spPr bwMode="auto">
          <a:xfrm>
            <a:off x="7010400" y="4572000"/>
            <a:ext cx="1295400" cy="0"/>
          </a:xfrm>
          <a:prstGeom prst="line">
            <a:avLst/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EDA3E62-5AE2-C34E-A789-57E9405718D5}"/>
              </a:ext>
            </a:extLst>
          </p:cNvPr>
          <p:cNvCxnSpPr/>
          <p:nvPr/>
        </p:nvCxnSpPr>
        <p:spPr bwMode="auto">
          <a:xfrm>
            <a:off x="7010400" y="4724400"/>
            <a:ext cx="1295400" cy="0"/>
          </a:xfrm>
          <a:prstGeom prst="line">
            <a:avLst/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4131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CD5472-9BF5-6147-8FF6-4DA7735B4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4981A7-23DD-46F1-8CCB-38B73DEBD189}" type="slidenum">
              <a:rPr lang="zh-TW" altLang="en-US" smtClean="0"/>
              <a:pPr>
                <a:defRPr/>
              </a:pPr>
              <a:t>7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FA1FEF-1061-3147-AF64-BE1667499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882987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57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Programming Assignment 3 (3/3)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400" dirty="0"/>
              <a:t>To avoid zero probabilities, calculate </a:t>
            </a:r>
            <a:r>
              <a:rPr lang="en-US" altLang="zh-TW" sz="2400" i="1" dirty="0"/>
              <a:t>P</a:t>
            </a:r>
            <a:r>
              <a:rPr lang="en-US" altLang="zh-TW" sz="2400" dirty="0"/>
              <a:t>(</a:t>
            </a:r>
            <a:r>
              <a:rPr lang="en-US" altLang="zh-TW" sz="2400" i="1" dirty="0"/>
              <a:t>X</a:t>
            </a:r>
            <a:r>
              <a:rPr lang="en-US" altLang="zh-TW" sz="2400" dirty="0"/>
              <a:t>=</a:t>
            </a:r>
            <a:r>
              <a:rPr lang="en-US" altLang="zh-TW" sz="2400" i="1" dirty="0" err="1"/>
              <a:t>t</a:t>
            </a:r>
            <a:r>
              <a:rPr lang="en-US" altLang="zh-TW" sz="2400" dirty="0" err="1"/>
              <a:t>|</a:t>
            </a:r>
            <a:r>
              <a:rPr lang="en-US" altLang="zh-TW" sz="2400" i="1" dirty="0" err="1"/>
              <a:t>c</a:t>
            </a:r>
            <a:r>
              <a:rPr lang="en-US" altLang="zh-TW" sz="2400" dirty="0"/>
              <a:t>) by using add-one smoothing.</a:t>
            </a:r>
          </a:p>
          <a:p>
            <a:pPr>
              <a:lnSpc>
                <a:spcPct val="90000"/>
              </a:lnSpc>
            </a:pPr>
            <a:endParaRPr lang="en-US" altLang="zh-TW" sz="2400" dirty="0"/>
          </a:p>
          <a:p>
            <a:pPr>
              <a:lnSpc>
                <a:spcPct val="90000"/>
              </a:lnSpc>
            </a:pPr>
            <a:endParaRPr lang="en-US" altLang="zh-TW" sz="2400" dirty="0"/>
          </a:p>
          <a:p>
            <a:pPr>
              <a:lnSpc>
                <a:spcPct val="90000"/>
              </a:lnSpc>
            </a:pPr>
            <a:endParaRPr lang="en-US" altLang="zh-TW" sz="2400" dirty="0"/>
          </a:p>
          <a:p>
            <a:pPr>
              <a:lnSpc>
                <a:spcPct val="90000"/>
              </a:lnSpc>
            </a:pPr>
            <a:endParaRPr lang="en-US" altLang="zh-TW" sz="2000" dirty="0"/>
          </a:p>
          <a:p>
            <a:pPr>
              <a:lnSpc>
                <a:spcPct val="90000"/>
              </a:lnSpc>
            </a:pPr>
            <a:r>
              <a:rPr lang="en-US" altLang="zh-TW" sz="2000" dirty="0"/>
              <a:t>Test your result on Kaggle</a:t>
            </a:r>
            <a:r>
              <a:rPr lang="zh-TW" altLang="en-US" sz="2000" dirty="0"/>
              <a:t> </a:t>
            </a:r>
            <a:r>
              <a:rPr lang="en-US" altLang="zh-TW" sz="2000" dirty="0"/>
              <a:t>!!</a:t>
            </a:r>
          </a:p>
          <a:p>
            <a:pPr lvl="1">
              <a:lnSpc>
                <a:spcPct val="90000"/>
              </a:lnSpc>
            </a:pPr>
            <a:r>
              <a:rPr lang="en-US" altLang="zh-TW" sz="1600" dirty="0">
                <a:hlinkClick r:id="rId3"/>
              </a:rPr>
              <a:t>https://www.kaggle.com/t/001ab107135541378752ca9215000af0</a:t>
            </a:r>
            <a:endParaRPr lang="en-US" altLang="zh-TW" sz="1600" dirty="0"/>
          </a:p>
          <a:p>
            <a:pPr>
              <a:lnSpc>
                <a:spcPct val="90000"/>
              </a:lnSpc>
            </a:pPr>
            <a:endParaRPr lang="en-US" altLang="zh-TW" sz="2000" dirty="0"/>
          </a:p>
          <a:p>
            <a:pPr>
              <a:lnSpc>
                <a:spcPct val="90000"/>
              </a:lnSpc>
            </a:pPr>
            <a:r>
              <a:rPr lang="en-US" altLang="zh-TW" sz="2000" dirty="0"/>
              <a:t>Please zip and submit </a:t>
            </a:r>
            <a:r>
              <a:rPr lang="en-US" altLang="zh-TW" sz="2000" baseline="30000" dirty="0"/>
              <a:t>1.</a:t>
            </a:r>
            <a:r>
              <a:rPr lang="en-US" altLang="zh-TW" sz="2000" dirty="0"/>
              <a:t>source code and </a:t>
            </a:r>
            <a:r>
              <a:rPr lang="en-US" altLang="zh-TW" sz="2000" baseline="30000" dirty="0"/>
              <a:t>2.</a:t>
            </a:r>
            <a:r>
              <a:rPr lang="en-US" altLang="zh-TW" sz="2000" dirty="0"/>
              <a:t>a report to TA.</a:t>
            </a:r>
          </a:p>
          <a:p>
            <a:pPr lvl="1">
              <a:lnSpc>
                <a:spcPct val="90000"/>
              </a:lnSpc>
            </a:pPr>
            <a:r>
              <a:rPr lang="en-US" altLang="zh-TW" sz="1800" dirty="0"/>
              <a:t>3 weeks to complete, that is, </a:t>
            </a:r>
            <a:r>
              <a:rPr lang="en-US" altLang="zh-TW" sz="1800" b="1" dirty="0">
                <a:solidFill>
                  <a:srgbClr val="FF0000"/>
                </a:solidFill>
              </a:rPr>
              <a:t>2022/1/4</a:t>
            </a:r>
            <a:r>
              <a:rPr lang="en-US" altLang="zh-TW" sz="1800" dirty="0"/>
              <a:t>.</a:t>
            </a:r>
          </a:p>
          <a:p>
            <a:pPr lvl="1">
              <a:lnSpc>
                <a:spcPct val="90000"/>
              </a:lnSpc>
            </a:pPr>
            <a:endParaRPr lang="en-US" altLang="zh-TW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4981A7-23DD-46F1-8CCB-38B73DEBD189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581150" y="2667000"/>
          <a:ext cx="5246688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方程式" r:id="rId4" imgW="2908080" imgH="482400" progId="Equation.3">
                  <p:embed/>
                </p:oleObj>
              </mc:Choice>
              <mc:Fallback>
                <p:oleObj name="方程式" r:id="rId4" imgW="2908080" imgH="482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2667000"/>
                        <a:ext cx="5246688" cy="871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Quadrant">
  <a:themeElements>
    <a:clrScheme name="Quadrant 2">
      <a:dk1>
        <a:srgbClr val="000000"/>
      </a:dk1>
      <a:lt1>
        <a:srgbClr val="FFFFFF"/>
      </a:lt1>
      <a:dk2>
        <a:srgbClr val="420000"/>
      </a:dk2>
      <a:lt2>
        <a:srgbClr val="660000"/>
      </a:lt2>
      <a:accent1>
        <a:srgbClr val="CCCC00"/>
      </a:accent1>
      <a:accent2>
        <a:srgbClr val="999966"/>
      </a:accent2>
      <a:accent3>
        <a:srgbClr val="FFFFFF"/>
      </a:accent3>
      <a:accent4>
        <a:srgbClr val="000000"/>
      </a:accent4>
      <a:accent5>
        <a:srgbClr val="E2E2AA"/>
      </a:accent5>
      <a:accent6>
        <a:srgbClr val="8A8A5C"/>
      </a:accent6>
      <a:hlink>
        <a:srgbClr val="996633"/>
      </a:hlink>
      <a:folHlink>
        <a:srgbClr val="993300"/>
      </a:folHlink>
    </a:clrScheme>
    <a:fontScheme name="Quadrant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1"/>
            </a:gs>
            <a:gs pos="100000">
              <a:schemeClr val="accent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bg1"/>
            </a:gs>
            <a:gs pos="100000">
              <a:schemeClr val="accent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27683</TotalTime>
  <Words>314</Words>
  <Application>Microsoft Macintosh PowerPoint</Application>
  <PresentationFormat>如螢幕大小 (4:3)</PresentationFormat>
  <Paragraphs>66</Paragraphs>
  <Slides>8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6" baseType="lpstr">
      <vt:lpstr>Yuanti TC</vt:lpstr>
      <vt:lpstr>Arial</vt:lpstr>
      <vt:lpstr>Lucida Sans</vt:lpstr>
      <vt:lpstr>Tahoma</vt:lpstr>
      <vt:lpstr>Times New Roman</vt:lpstr>
      <vt:lpstr>Wingdings</vt:lpstr>
      <vt:lpstr>Quadrant</vt:lpstr>
      <vt:lpstr>方程式</vt:lpstr>
      <vt:lpstr>Programming Assignment 3 (1/3)</vt:lpstr>
      <vt:lpstr>Programming Assignment 3 (2/3)</vt:lpstr>
      <vt:lpstr>PowerPoint 簡報</vt:lpstr>
      <vt:lpstr>PowerPoint 簡報</vt:lpstr>
      <vt:lpstr>PowerPoint 簡報</vt:lpstr>
      <vt:lpstr>PowerPoint 簡報</vt:lpstr>
      <vt:lpstr>PowerPoint 簡報</vt:lpstr>
      <vt:lpstr>Programming Assignment 3 (3/3)</vt:lpstr>
    </vt:vector>
  </TitlesOfParts>
  <Company>Dept. of IM, NTU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02 - the term vocabulary</dc:title>
  <dc:creator>Chien Chin Chen</dc:creator>
  <cp:lastModifiedBy>Microsoft Office User</cp:lastModifiedBy>
  <cp:revision>1378</cp:revision>
  <cp:lastPrinted>1601-01-01T00:00:00Z</cp:lastPrinted>
  <dcterms:created xsi:type="dcterms:W3CDTF">2002-09-18T16:13:07Z</dcterms:created>
  <dcterms:modified xsi:type="dcterms:W3CDTF">2022-01-01T10:16:18Z</dcterms:modified>
</cp:coreProperties>
</file>